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3"/>
  </p:handoutMasterIdLst>
  <p:sldIdLst>
    <p:sldId id="256" r:id="rId2"/>
  </p:sldIdLst>
  <p:sldSz cx="21388388" cy="30275213"/>
  <p:notesSz cx="6858000" cy="9144000"/>
  <p:defaultTextStyle>
    <a:defPPr>
      <a:defRPr lang="en-US"/>
    </a:defPPr>
    <a:lvl1pPr marL="0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070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140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211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281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351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421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2491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8562" algn="l" defTabSz="147607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E00E9A"/>
    <a:srgbClr val="5F1866"/>
    <a:srgbClr val="731769"/>
    <a:srgbClr val="B3C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 snapToGrid="0" snapToObjects="1">
      <p:cViewPr>
        <p:scale>
          <a:sx n="23" d="100"/>
          <a:sy n="23" d="100"/>
        </p:scale>
        <p:origin x="-944" y="24"/>
      </p:cViewPr>
      <p:guideLst>
        <p:guide orient="horz" pos="9536"/>
        <p:guide pos="67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CB0E9-B714-4313-A660-658269B7A73D}" type="datetimeFigureOut">
              <a:rPr lang="en-US" smtClean="0"/>
              <a:t>6/26/15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3E3DF-4783-49E4-9558-6F58180A2B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8122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129" y="9404941"/>
            <a:ext cx="18180130" cy="64895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258" y="17155954"/>
            <a:ext cx="14971872" cy="773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6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2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2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8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2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53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271142" y="5354227"/>
            <a:ext cx="11254898" cy="1140366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2739" y="5354227"/>
            <a:ext cx="33411930" cy="1140366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45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86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535" y="19454630"/>
            <a:ext cx="18180130" cy="6012994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535" y="12831929"/>
            <a:ext cx="18180130" cy="6622701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607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140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821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428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8035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642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249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8562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57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2740" y="31186275"/>
            <a:ext cx="22331556" cy="8820459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0769" y="31186275"/>
            <a:ext cx="22335271" cy="8820459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50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420" y="1212412"/>
            <a:ext cx="19249549" cy="504586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0" y="6776884"/>
            <a:ext cx="9450252" cy="2824283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070" indent="0">
              <a:buNone/>
              <a:defRPr sz="6500" b="1"/>
            </a:lvl2pPr>
            <a:lvl3pPr marL="2952140" indent="0">
              <a:buNone/>
              <a:defRPr sz="5800" b="1"/>
            </a:lvl3pPr>
            <a:lvl4pPr marL="4428211" indent="0">
              <a:buNone/>
              <a:defRPr sz="5200" b="1"/>
            </a:lvl4pPr>
            <a:lvl5pPr marL="5904281" indent="0">
              <a:buNone/>
              <a:defRPr sz="5200" b="1"/>
            </a:lvl5pPr>
            <a:lvl6pPr marL="7380351" indent="0">
              <a:buNone/>
              <a:defRPr sz="5200" b="1"/>
            </a:lvl6pPr>
            <a:lvl7pPr marL="8856421" indent="0">
              <a:buNone/>
              <a:defRPr sz="5200" b="1"/>
            </a:lvl7pPr>
            <a:lvl8pPr marL="10332491" indent="0">
              <a:buNone/>
              <a:defRPr sz="5200" b="1"/>
            </a:lvl8pPr>
            <a:lvl9pPr marL="11808562" indent="0">
              <a:buNone/>
              <a:defRPr sz="5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420" y="9601167"/>
            <a:ext cx="9450252" cy="17443290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65005" y="6776884"/>
            <a:ext cx="9453965" cy="2824283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070" indent="0">
              <a:buNone/>
              <a:defRPr sz="6500" b="1"/>
            </a:lvl2pPr>
            <a:lvl3pPr marL="2952140" indent="0">
              <a:buNone/>
              <a:defRPr sz="5800" b="1"/>
            </a:lvl3pPr>
            <a:lvl4pPr marL="4428211" indent="0">
              <a:buNone/>
              <a:defRPr sz="5200" b="1"/>
            </a:lvl4pPr>
            <a:lvl5pPr marL="5904281" indent="0">
              <a:buNone/>
              <a:defRPr sz="5200" b="1"/>
            </a:lvl5pPr>
            <a:lvl6pPr marL="7380351" indent="0">
              <a:buNone/>
              <a:defRPr sz="5200" b="1"/>
            </a:lvl6pPr>
            <a:lvl7pPr marL="8856421" indent="0">
              <a:buNone/>
              <a:defRPr sz="5200" b="1"/>
            </a:lvl7pPr>
            <a:lvl8pPr marL="10332491" indent="0">
              <a:buNone/>
              <a:defRPr sz="5200" b="1"/>
            </a:lvl8pPr>
            <a:lvl9pPr marL="11808562" indent="0">
              <a:buNone/>
              <a:defRPr sz="5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5005" y="9601167"/>
            <a:ext cx="9453965" cy="17443290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24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4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461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421" y="1205402"/>
            <a:ext cx="7036632" cy="5129967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2266" y="1205404"/>
            <a:ext cx="11956703" cy="25839056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421" y="6335371"/>
            <a:ext cx="7036632" cy="20709089"/>
          </a:xfrm>
        </p:spPr>
        <p:txBody>
          <a:bodyPr/>
          <a:lstStyle>
            <a:lvl1pPr marL="0" indent="0">
              <a:buNone/>
              <a:defRPr sz="4500"/>
            </a:lvl1pPr>
            <a:lvl2pPr marL="1476070" indent="0">
              <a:buNone/>
              <a:defRPr sz="3900"/>
            </a:lvl2pPr>
            <a:lvl3pPr marL="2952140" indent="0">
              <a:buNone/>
              <a:defRPr sz="3200"/>
            </a:lvl3pPr>
            <a:lvl4pPr marL="4428211" indent="0">
              <a:buNone/>
              <a:defRPr sz="2900"/>
            </a:lvl4pPr>
            <a:lvl5pPr marL="5904281" indent="0">
              <a:buNone/>
              <a:defRPr sz="2900"/>
            </a:lvl5pPr>
            <a:lvl6pPr marL="7380351" indent="0">
              <a:buNone/>
              <a:defRPr sz="2900"/>
            </a:lvl6pPr>
            <a:lvl7pPr marL="8856421" indent="0">
              <a:buNone/>
              <a:defRPr sz="2900"/>
            </a:lvl7pPr>
            <a:lvl8pPr marL="10332491" indent="0">
              <a:buNone/>
              <a:defRPr sz="2900"/>
            </a:lvl8pPr>
            <a:lvl9pPr marL="11808562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578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2274" y="21192649"/>
            <a:ext cx="12833033" cy="2501912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2274" y="2705146"/>
            <a:ext cx="12833033" cy="18165128"/>
          </a:xfrm>
        </p:spPr>
        <p:txBody>
          <a:bodyPr/>
          <a:lstStyle>
            <a:lvl1pPr marL="0" indent="0">
              <a:buNone/>
              <a:defRPr sz="10300"/>
            </a:lvl1pPr>
            <a:lvl2pPr marL="1476070" indent="0">
              <a:buNone/>
              <a:defRPr sz="9000"/>
            </a:lvl2pPr>
            <a:lvl3pPr marL="2952140" indent="0">
              <a:buNone/>
              <a:defRPr sz="7700"/>
            </a:lvl3pPr>
            <a:lvl4pPr marL="4428211" indent="0">
              <a:buNone/>
              <a:defRPr sz="6500"/>
            </a:lvl4pPr>
            <a:lvl5pPr marL="5904281" indent="0">
              <a:buNone/>
              <a:defRPr sz="6500"/>
            </a:lvl5pPr>
            <a:lvl6pPr marL="7380351" indent="0">
              <a:buNone/>
              <a:defRPr sz="6500"/>
            </a:lvl6pPr>
            <a:lvl7pPr marL="8856421" indent="0">
              <a:buNone/>
              <a:defRPr sz="6500"/>
            </a:lvl7pPr>
            <a:lvl8pPr marL="10332491" indent="0">
              <a:buNone/>
              <a:defRPr sz="6500"/>
            </a:lvl8pPr>
            <a:lvl9pPr marL="11808562" indent="0">
              <a:buNone/>
              <a:defRPr sz="6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2274" y="23694561"/>
            <a:ext cx="12833033" cy="3553130"/>
          </a:xfrm>
        </p:spPr>
        <p:txBody>
          <a:bodyPr/>
          <a:lstStyle>
            <a:lvl1pPr marL="0" indent="0">
              <a:buNone/>
              <a:defRPr sz="4500"/>
            </a:lvl1pPr>
            <a:lvl2pPr marL="1476070" indent="0">
              <a:buNone/>
              <a:defRPr sz="3900"/>
            </a:lvl2pPr>
            <a:lvl3pPr marL="2952140" indent="0">
              <a:buNone/>
              <a:defRPr sz="3200"/>
            </a:lvl3pPr>
            <a:lvl4pPr marL="4428211" indent="0">
              <a:buNone/>
              <a:defRPr sz="2900"/>
            </a:lvl4pPr>
            <a:lvl5pPr marL="5904281" indent="0">
              <a:buNone/>
              <a:defRPr sz="2900"/>
            </a:lvl5pPr>
            <a:lvl6pPr marL="7380351" indent="0">
              <a:buNone/>
              <a:defRPr sz="2900"/>
            </a:lvl6pPr>
            <a:lvl7pPr marL="8856421" indent="0">
              <a:buNone/>
              <a:defRPr sz="2900"/>
            </a:lvl7pPr>
            <a:lvl8pPr marL="10332491" indent="0">
              <a:buNone/>
              <a:defRPr sz="2900"/>
            </a:lvl8pPr>
            <a:lvl9pPr marL="11808562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07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420" y="1212412"/>
            <a:ext cx="19249549" cy="5045869"/>
          </a:xfrm>
          <a:prstGeom prst="rect">
            <a:avLst/>
          </a:prstGeom>
        </p:spPr>
        <p:txBody>
          <a:bodyPr vert="horz" lIns="295214" tIns="147607" rIns="295214" bIns="14760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0" y="7064219"/>
            <a:ext cx="19249549" cy="19980241"/>
          </a:xfrm>
          <a:prstGeom prst="rect">
            <a:avLst/>
          </a:prstGeom>
        </p:spPr>
        <p:txBody>
          <a:bodyPr vert="horz" lIns="295214" tIns="147607" rIns="295214" bIns="14760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9419" y="28060639"/>
            <a:ext cx="4990624" cy="1611875"/>
          </a:xfrm>
          <a:prstGeom prst="rect">
            <a:avLst/>
          </a:prstGeom>
        </p:spPr>
        <p:txBody>
          <a:bodyPr vert="horz" lIns="295214" tIns="147607" rIns="295214" bIns="147607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BEEB1-3734-B14E-9831-DFCF9D29C3A1}" type="datetimeFigureOut">
              <a:rPr lang="en-US" smtClean="0"/>
              <a:t>6/26/15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07699" y="28060639"/>
            <a:ext cx="6772990" cy="1611875"/>
          </a:xfrm>
          <a:prstGeom prst="rect">
            <a:avLst/>
          </a:prstGeom>
        </p:spPr>
        <p:txBody>
          <a:bodyPr vert="horz" lIns="295214" tIns="147607" rIns="295214" bIns="147607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28345" y="28060639"/>
            <a:ext cx="4990624" cy="1611875"/>
          </a:xfrm>
          <a:prstGeom prst="rect">
            <a:avLst/>
          </a:prstGeom>
        </p:spPr>
        <p:txBody>
          <a:bodyPr vert="horz" lIns="295214" tIns="147607" rIns="295214" bIns="147607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F185-6AF4-7D4D-A552-AEFA61241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6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76070" rtl="0" eaLnBrk="1" latinLnBrk="0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7053" indent="-1107053" algn="l" defTabSz="1476070" rtl="0" eaLnBrk="1" latinLnBrk="0" hangingPunct="1">
        <a:spcBef>
          <a:spcPct val="20000"/>
        </a:spcBef>
        <a:buFont typeface="Arial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614" indent="-922544" algn="l" defTabSz="1476070" rtl="0" eaLnBrk="1" latinLnBrk="0" hangingPunct="1">
        <a:spcBef>
          <a:spcPct val="20000"/>
        </a:spcBef>
        <a:buFont typeface="Arial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90176" indent="-738035" algn="l" defTabSz="1476070" rtl="0" eaLnBrk="1" latinLnBrk="0" hangingPunct="1">
        <a:spcBef>
          <a:spcPct val="20000"/>
        </a:spcBef>
        <a:buFont typeface="Arial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6246" indent="-738035" algn="l" defTabSz="1476070" rtl="0" eaLnBrk="1" latinLnBrk="0" hangingPunct="1">
        <a:spcBef>
          <a:spcPct val="20000"/>
        </a:spcBef>
        <a:buFont typeface="Arial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2316" indent="-738035" algn="l" defTabSz="1476070" rtl="0" eaLnBrk="1" latinLnBrk="0" hangingPunct="1">
        <a:spcBef>
          <a:spcPct val="20000"/>
        </a:spcBef>
        <a:buFont typeface="Arial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8386" indent="-738035" algn="l" defTabSz="1476070" rtl="0" eaLnBrk="1" latinLnBrk="0" hangingPunct="1">
        <a:spcBef>
          <a:spcPct val="20000"/>
        </a:spcBef>
        <a:buFont typeface="Arial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4456" indent="-738035" algn="l" defTabSz="1476070" rtl="0" eaLnBrk="1" latinLnBrk="0" hangingPunct="1">
        <a:spcBef>
          <a:spcPct val="20000"/>
        </a:spcBef>
        <a:buFont typeface="Arial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70527" indent="-738035" algn="l" defTabSz="1476070" rtl="0" eaLnBrk="1" latinLnBrk="0" hangingPunct="1">
        <a:spcBef>
          <a:spcPct val="20000"/>
        </a:spcBef>
        <a:buFont typeface="Arial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6597" indent="-738035" algn="l" defTabSz="1476070" rtl="0" eaLnBrk="1" latinLnBrk="0" hangingPunct="1">
        <a:spcBef>
          <a:spcPct val="20000"/>
        </a:spcBef>
        <a:buFont typeface="Arial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070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140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211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281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351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421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2491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8562" algn="l" defTabSz="147607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jpeg"/><Relationship Id="rId12" Type="http://schemas.openxmlformats.org/officeDocument/2006/relationships/image" Target="../media/image10.jpeg"/><Relationship Id="rId13" Type="http://schemas.openxmlformats.org/officeDocument/2006/relationships/image" Target="../media/image11.jpeg"/><Relationship Id="rId14" Type="http://schemas.openxmlformats.org/officeDocument/2006/relationships/image" Target="../media/image12.jpeg"/><Relationship Id="rId15" Type="http://schemas.openxmlformats.org/officeDocument/2006/relationships/image" Target="../media/image13.jpeg"/><Relationship Id="rId16" Type="http://schemas.openxmlformats.org/officeDocument/2006/relationships/image" Target="../media/image14.jpeg"/><Relationship Id="rId17" Type="http://schemas.openxmlformats.org/officeDocument/2006/relationships/image" Target="../media/image15.jpeg"/><Relationship Id="rId18" Type="http://schemas.openxmlformats.org/officeDocument/2006/relationships/image" Target="../media/image16.jpeg"/><Relationship Id="rId19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cid:image001.png@01CF856C.2CAE3410" TargetMode="External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ounded Rectangle 134"/>
          <p:cNvSpPr/>
          <p:nvPr/>
        </p:nvSpPr>
        <p:spPr>
          <a:xfrm>
            <a:off x="11398778" y="19754928"/>
            <a:ext cx="9548631" cy="7119231"/>
          </a:xfrm>
          <a:prstGeom prst="roundRect">
            <a:avLst/>
          </a:prstGeom>
          <a:solidFill>
            <a:srgbClr val="800080"/>
          </a:solidFill>
          <a:ln w="152400">
            <a:solidFill>
              <a:srgbClr val="800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21388388" cy="3288764"/>
          </a:xfrm>
          <a:prstGeom prst="rect">
            <a:avLst/>
          </a:prstGeom>
          <a:gradFill flip="none" rotWithShape="1">
            <a:gsLst>
              <a:gs pos="61000">
                <a:srgbClr val="5F1866"/>
              </a:gs>
              <a:gs pos="92000">
                <a:schemeClr val="accent4">
                  <a:tint val="50000"/>
                  <a:shade val="100000"/>
                  <a:satMod val="350000"/>
                  <a:lumMod val="3000"/>
                  <a:lumOff val="97000"/>
                </a:schemeClr>
              </a:gs>
            </a:gsLst>
            <a:lin ang="1080000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05351" y="403935"/>
            <a:ext cx="17342069" cy="2699531"/>
          </a:xfrm>
        </p:spPr>
        <p:txBody>
          <a:bodyPr>
            <a:noAutofit/>
          </a:bodyPr>
          <a:lstStyle/>
          <a:p>
            <a:pPr algn="l"/>
            <a:r>
              <a:rPr lang="en-US" sz="8200" b="1" spc="-250" dirty="0" smtClean="0">
                <a:solidFill>
                  <a:schemeClr val="bg1"/>
                </a:solidFill>
                <a:latin typeface="Franklin Gothic Demi" pitchFamily="34" charset="0"/>
                <a:cs typeface="Arial Black"/>
              </a:rPr>
              <a:t>Policy Dialogue Processes for Integrated Landscape Management</a:t>
            </a:r>
            <a:endParaRPr lang="en-US" sz="8200" b="1" spc="-250" dirty="0">
              <a:solidFill>
                <a:schemeClr val="bg1"/>
              </a:solidFill>
              <a:latin typeface="Franklin Gothic Demi" pitchFamily="34" charset="0"/>
              <a:cs typeface="Arial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20" y="403935"/>
            <a:ext cx="2246016" cy="248089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063899" y="6185963"/>
            <a:ext cx="15381701" cy="2699531"/>
          </a:xfrm>
          <a:prstGeom prst="rect">
            <a:avLst/>
          </a:prstGeom>
        </p:spPr>
        <p:txBody>
          <a:bodyPr vert="horz" lIns="295214" tIns="147607" rIns="295214" bIns="147607" rtlCol="0" anchor="ctr">
            <a:normAutofit/>
          </a:bodyPr>
          <a:lstStyle>
            <a:lvl1pPr algn="ctr" defTabSz="1476070" rtl="0" eaLnBrk="1" latinLnBrk="0" hangingPunct="1">
              <a:spcBef>
                <a:spcPct val="0"/>
              </a:spcBef>
              <a:buNone/>
              <a:defRPr sz="1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9600" dirty="0">
              <a:solidFill>
                <a:srgbClr val="B3C829"/>
              </a:solidFill>
              <a:latin typeface="Arial Black"/>
              <a:cs typeface="Arial Black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16200000">
            <a:off x="-13054557" y="16115071"/>
            <a:ext cx="27690957" cy="2699531"/>
          </a:xfrm>
          <a:prstGeom prst="rect">
            <a:avLst/>
          </a:prstGeom>
        </p:spPr>
        <p:txBody>
          <a:bodyPr vert="horz" lIns="295214" tIns="147607" rIns="295214" bIns="147607" rtlCol="0" anchor="ctr">
            <a:noAutofit/>
          </a:bodyPr>
          <a:lstStyle>
            <a:lvl1pPr algn="ctr" defTabSz="1476070" rtl="0" eaLnBrk="1" latinLnBrk="0" hangingPunct="1">
              <a:spcBef>
                <a:spcPct val="0"/>
              </a:spcBef>
              <a:buNone/>
              <a:defRPr sz="1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9000" b="1" spc="-250" dirty="0" smtClean="0">
                <a:solidFill>
                  <a:srgbClr val="B3C829"/>
                </a:solidFill>
                <a:latin typeface="Franklin Gothic Demi" pitchFamily="34" charset="0"/>
                <a:cs typeface="Arial Black"/>
              </a:rPr>
              <a:t>Transforming lives and landscapes with trees</a:t>
            </a:r>
            <a:endParaRPr lang="en-US" sz="9000" b="1" spc="-250" dirty="0">
              <a:solidFill>
                <a:srgbClr val="B3C829"/>
              </a:solidFill>
              <a:latin typeface="Franklin Gothic Demi" pitchFamily="34" charset="0"/>
              <a:cs typeface="Arial Black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22870" y="29189040"/>
            <a:ext cx="17265518" cy="1086173"/>
          </a:xfrm>
          <a:prstGeom prst="rect">
            <a:avLst/>
          </a:prstGeom>
          <a:gradFill flip="none" rotWithShape="1">
            <a:gsLst>
              <a:gs pos="61000">
                <a:srgbClr val="5F1866"/>
              </a:gs>
              <a:gs pos="92000">
                <a:schemeClr val="accent4">
                  <a:tint val="50000"/>
                  <a:shade val="100000"/>
                  <a:satMod val="350000"/>
                  <a:lumMod val="3000"/>
                  <a:lumOff val="97000"/>
                </a:schemeClr>
              </a:gs>
            </a:gsLst>
            <a:lin ang="10800000" scaled="1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729932" y="29193480"/>
            <a:ext cx="17658456" cy="1086173"/>
          </a:xfrm>
          <a:prstGeom prst="rect">
            <a:avLst/>
          </a:prstGeom>
        </p:spPr>
        <p:txBody>
          <a:bodyPr vert="horz" lIns="295214" tIns="147607" rIns="295214" bIns="147607" rtlCol="0" anchor="ctr">
            <a:noAutofit/>
          </a:bodyPr>
          <a:lstStyle>
            <a:lvl1pPr algn="ctr" defTabSz="1476070" rtl="0" eaLnBrk="1" latinLnBrk="0" hangingPunct="1">
              <a:spcBef>
                <a:spcPct val="0"/>
              </a:spcBef>
              <a:buNone/>
              <a:defRPr sz="1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4000" b="1" spc="-100" dirty="0" smtClean="0">
                <a:solidFill>
                  <a:schemeClr val="bg1"/>
                </a:solidFill>
                <a:latin typeface="Franklin Gothic Demi" pitchFamily="34" charset="0"/>
                <a:cs typeface="Arial Black"/>
              </a:rPr>
              <a:t> </a:t>
            </a:r>
            <a:r>
              <a:rPr lang="en-US" sz="4000" b="1" spc="-100" dirty="0" smtClean="0">
                <a:solidFill>
                  <a:schemeClr val="bg1"/>
                </a:solidFill>
                <a:latin typeface="Franklin Gothic Demi" pitchFamily="34" charset="0"/>
                <a:cs typeface="Arial Black"/>
              </a:rPr>
              <a:t>www.worldagroforestry.org</a:t>
            </a:r>
            <a:endParaRPr lang="en-US" sz="4000" b="1" spc="-100" dirty="0">
              <a:solidFill>
                <a:schemeClr val="bg1"/>
              </a:solidFill>
              <a:latin typeface="Franklin Gothic Demi" pitchFamily="34" charset="0"/>
              <a:cs typeface="Arial Black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538" y="29093055"/>
            <a:ext cx="1562916" cy="124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714" y="29175539"/>
            <a:ext cx="1836156" cy="108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37" y="29022639"/>
            <a:ext cx="1693714" cy="1261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9020951" y="29573251"/>
            <a:ext cx="44270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500" b="1" i="1" dirty="0" smtClean="0">
                <a:solidFill>
                  <a:srgbClr val="FFFFFF"/>
                </a:solidFill>
                <a:latin typeface="Candara" pitchFamily="34" charset="0"/>
                <a:cs typeface="Calibri" pitchFamily="34" charset="0"/>
              </a:rPr>
              <a:t>Tanui J, Muller C, Kimaiyo J, Bwire D, Muthuri M, Tallam S, Simiyu H, Nyanchoka M</a:t>
            </a:r>
            <a:endParaRPr lang="en-US" sz="1500" dirty="0">
              <a:solidFill>
                <a:srgbClr val="FFFFFF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18929" y="21341390"/>
            <a:ext cx="9201567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Enhance </a:t>
            </a:r>
            <a:r>
              <a:rPr lang="en-US" sz="3200" dirty="0">
                <a:solidFill>
                  <a:schemeClr val="bg1"/>
                </a:solidFill>
              </a:rPr>
              <a:t>laws and regulations to facilitate ILM </a:t>
            </a:r>
          </a:p>
          <a:p>
            <a:pPr marL="342900" lvl="0" indent="-342900">
              <a:buFont typeface="Arial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Improve coordination of stakeholders for ILM </a:t>
            </a:r>
          </a:p>
          <a:p>
            <a:pPr marL="342900" lvl="0" indent="-342900">
              <a:buFont typeface="Arial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Facilitate linkages between landscape stakeholders and national and international networks </a:t>
            </a:r>
          </a:p>
          <a:p>
            <a:pPr marL="342900" lvl="0" indent="-342900">
              <a:buFont typeface="Arial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Improve information dissemination, support and capacities for ILM </a:t>
            </a:r>
          </a:p>
          <a:p>
            <a:pPr marL="342900" lvl="0" indent="-342900">
              <a:buFont typeface="Arial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Disseminate information on good practice case studies relating to ILM </a:t>
            </a:r>
          </a:p>
          <a:p>
            <a:pPr marL="342900" lvl="0" indent="-342900">
              <a:buFont typeface="Arial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Invest in technology &amp; other common sector strategies to support ILM 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502997" y="19956402"/>
            <a:ext cx="10324466" cy="7998200"/>
            <a:chOff x="0" y="759796"/>
            <a:chExt cx="7871857" cy="6098204"/>
          </a:xfrm>
        </p:grpSpPr>
        <p:pic>
          <p:nvPicPr>
            <p:cNvPr id="20" name="Picture 19" descr="Africa - LPFN Map - no border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9796"/>
              <a:ext cx="5463990" cy="609820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5212155" y="1861045"/>
              <a:ext cx="26212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West </a:t>
              </a:r>
              <a:r>
                <a:rPr lang="en-US" sz="1600" b="1" dirty="0" err="1" smtClean="0"/>
                <a:t>Shewa</a:t>
              </a:r>
              <a:r>
                <a:rPr lang="en-US" sz="1600" b="1" dirty="0" smtClean="0"/>
                <a:t> Zone, ETHIOPIA</a:t>
              </a:r>
              <a:endParaRPr lang="en-US" sz="16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20851" y="2485238"/>
              <a:ext cx="25314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East </a:t>
              </a:r>
              <a:r>
                <a:rPr lang="en-US" sz="1600" b="1" dirty="0" err="1" smtClean="0"/>
                <a:t>Shewa</a:t>
              </a:r>
              <a:r>
                <a:rPr lang="en-US" sz="1600" b="1" dirty="0" smtClean="0"/>
                <a:t> Zone, ETHIOPIA</a:t>
              </a:r>
              <a:endParaRPr lang="en-US" sz="16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8235" y="4610469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Bugesera</a:t>
              </a:r>
              <a:r>
                <a:rPr lang="en-US" sz="1600" b="1" dirty="0" smtClean="0"/>
                <a:t>, RWANDA</a:t>
              </a:r>
              <a:endParaRPr lang="en-US" sz="16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6707" y="4259696"/>
              <a:ext cx="18517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Gishwati</a:t>
              </a:r>
              <a:r>
                <a:rPr lang="en-US" sz="1600" b="1" dirty="0" smtClean="0"/>
                <a:t>, RWANDA</a:t>
              </a:r>
              <a:endParaRPr lang="en-US" sz="16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225506" y="4386014"/>
              <a:ext cx="11737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Lari</a:t>
              </a:r>
              <a:r>
                <a:rPr lang="en-US" sz="1600" b="1" dirty="0" smtClean="0"/>
                <a:t>, KENYA</a:t>
              </a:r>
              <a:endParaRPr lang="en-US" sz="16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212544" y="3506257"/>
              <a:ext cx="1396283" cy="258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Naivasha, KENYA</a:t>
              </a:r>
              <a:endParaRPr lang="en-US" sz="16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212155" y="3701734"/>
              <a:ext cx="15183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Laikipia, KENYA</a:t>
              </a:r>
              <a:endParaRPr lang="en-US" sz="16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31038" y="4047460"/>
              <a:ext cx="13516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Embu</a:t>
              </a:r>
              <a:r>
                <a:rPr lang="en-US" sz="1600" b="1" dirty="0" smtClean="0"/>
                <a:t>, KENYA</a:t>
              </a:r>
              <a:endParaRPr lang="en-US" sz="1600" b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97971" y="3049379"/>
              <a:ext cx="1450330" cy="258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 smtClean="0"/>
                <a:t>Bungoma</a:t>
              </a:r>
              <a:r>
                <a:rPr lang="en-US" sz="1600" b="1" dirty="0" smtClean="0"/>
                <a:t>, KENYA</a:t>
              </a:r>
              <a:endParaRPr lang="en-US" sz="1600" b="1" dirty="0"/>
            </a:p>
          </p:txBody>
        </p:sp>
        <p:cxnSp>
          <p:nvCxnSpPr>
            <p:cNvPr id="30" name="Straight Connector 29"/>
            <p:cNvCxnSpPr>
              <a:endCxn id="22" idx="1"/>
            </p:cNvCxnSpPr>
            <p:nvPr/>
          </p:nvCxnSpPr>
          <p:spPr>
            <a:xfrm flipV="1">
              <a:off x="4485863" y="2654515"/>
              <a:ext cx="734988" cy="736489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4391282" y="2030323"/>
              <a:ext cx="839756" cy="1247905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5212155" y="1499490"/>
              <a:ext cx="26597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/>
                <a:t>East </a:t>
              </a:r>
              <a:r>
                <a:rPr lang="en-US" sz="1600" b="1" dirty="0" err="1" smtClean="0"/>
                <a:t>Wellega</a:t>
              </a:r>
              <a:r>
                <a:rPr lang="en-US" sz="1600" b="1" dirty="0" smtClean="0"/>
                <a:t> Zone, ETHIOPIA</a:t>
              </a:r>
              <a:endParaRPr lang="en-US" sz="1600" b="1" dirty="0"/>
            </a:p>
          </p:txBody>
        </p:sp>
        <p:cxnSp>
          <p:nvCxnSpPr>
            <p:cNvPr id="33" name="Straight Connector 32"/>
            <p:cNvCxnSpPr>
              <a:endCxn id="32" idx="1"/>
            </p:cNvCxnSpPr>
            <p:nvPr/>
          </p:nvCxnSpPr>
          <p:spPr>
            <a:xfrm flipV="1">
              <a:off x="4283189" y="1668767"/>
              <a:ext cx="928966" cy="1609461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27" idx="1"/>
            </p:cNvCxnSpPr>
            <p:nvPr/>
          </p:nvCxnSpPr>
          <p:spPr>
            <a:xfrm flipH="1" flipV="1">
              <a:off x="4391282" y="3844810"/>
              <a:ext cx="820873" cy="26201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28" idx="1"/>
            </p:cNvCxnSpPr>
            <p:nvPr/>
          </p:nvCxnSpPr>
          <p:spPr>
            <a:xfrm flipH="1" flipV="1">
              <a:off x="4391282" y="3937437"/>
              <a:ext cx="839756" cy="27930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25" idx="1"/>
            </p:cNvCxnSpPr>
            <p:nvPr/>
          </p:nvCxnSpPr>
          <p:spPr>
            <a:xfrm flipH="1" flipV="1">
              <a:off x="4283189" y="3988440"/>
              <a:ext cx="942317" cy="566851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 flipV="1">
              <a:off x="3319604" y="3635321"/>
              <a:ext cx="903652" cy="353118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3319604" y="3214409"/>
              <a:ext cx="857741" cy="630401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>
              <a:endCxn id="24" idx="3"/>
            </p:cNvCxnSpPr>
            <p:nvPr/>
          </p:nvCxnSpPr>
          <p:spPr>
            <a:xfrm flipH="1">
              <a:off x="2158496" y="3988440"/>
              <a:ext cx="1534298" cy="440533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endCxn id="23" idx="3"/>
            </p:cNvCxnSpPr>
            <p:nvPr/>
          </p:nvCxnSpPr>
          <p:spPr>
            <a:xfrm flipH="1">
              <a:off x="2158496" y="4047460"/>
              <a:ext cx="1605705" cy="732286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92" name="Picture 9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510" y="16172370"/>
            <a:ext cx="5480343" cy="4171552"/>
          </a:xfrm>
          <a:prstGeom prst="ellipse">
            <a:avLst/>
          </a:prstGeom>
          <a:noFill/>
          <a:ln w="38100" algn="in">
            <a:noFill/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</p:pic>
      <p:pic>
        <p:nvPicPr>
          <p:cNvPr id="93" name="Picture 11" descr="cid:image001.png@01CF856C.2CAE3410"/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7" r="17738" b="35509"/>
          <a:stretch>
            <a:fillRect/>
          </a:stretch>
        </p:blipFill>
        <p:spPr bwMode="auto">
          <a:xfrm>
            <a:off x="1290369" y="9611190"/>
            <a:ext cx="7861516" cy="4655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1955950" y="14314301"/>
            <a:ext cx="7810961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Scenario analysis – setting the scene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Identification of emerging </a:t>
            </a:r>
            <a:r>
              <a:rPr lang="en-US" sz="2200" dirty="0" smtClean="0">
                <a:latin typeface="+mj-lt"/>
              </a:rPr>
              <a:t>themes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Stakeholder identification and mapping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Policy and project initiatives – knowledge sharing/ brokering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Workplan development – supportive policy initiatives/ way forward</a:t>
            </a:r>
          </a:p>
        </p:txBody>
      </p:sp>
      <p:pic>
        <p:nvPicPr>
          <p:cNvPr id="95" name="Picture 1" descr="image0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084" y="27813081"/>
            <a:ext cx="2191188" cy="134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95" descr="C:\Users\Jkimaiyo\Pictures\GiraffeKrista-787x300.jpg"/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5"/>
          <a:stretch/>
        </p:blipFill>
        <p:spPr bwMode="auto">
          <a:xfrm>
            <a:off x="8215899" y="27813083"/>
            <a:ext cx="2735066" cy="133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Picture 2" descr="http://t2.gstatic.com/images?q=tbn:ANd9GcQE-JbyJJ0_2ptnL9zGcSIDKkBNEh1IMq_0PoRhitspMFBDvfOI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4"/>
          <a:stretch/>
        </p:blipFill>
        <p:spPr bwMode="auto">
          <a:xfrm>
            <a:off x="10881368" y="27813540"/>
            <a:ext cx="2073230" cy="132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" descr="http://www.bungoma.go.ke/wp-content/uploads/2014/05/DSC_8258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512" y="27813081"/>
            <a:ext cx="2019132" cy="133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6" descr="http://mw2.google.com/mw-panoramio/photos/medium/97043216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2427" y="27806599"/>
            <a:ext cx="1995077" cy="133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8" descr="http://colin-julie.com/Rwanda0446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7715" y="27806598"/>
            <a:ext cx="2801959" cy="133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4" descr="http://peoplefoodandnature.org/wp-content/uploads/sites/4/2014/09/MbeyaTeaPlantation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114" y="27813082"/>
            <a:ext cx="1781583" cy="133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18" descr="http://cdn1.pri.org/sites/default/files/styles/gallery_image/public/migration/PriMigrationsDamanticWordpressAttachmentsImagesMigration/www.theworld.org/wp-content/uploads/Gishwati-Area-Conservation-Program.jpg?itok=Tjmo3J1U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30"/>
          <a:stretch/>
        </p:blipFill>
        <p:spPr bwMode="auto">
          <a:xfrm>
            <a:off x="19229660" y="27806599"/>
            <a:ext cx="2189703" cy="133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0" descr="http://farm7.staticflickr.com/6140/6021461265_570f91e038_o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0924" y="27803466"/>
            <a:ext cx="1779236" cy="133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3" descr="C:\Users\MMuthuri\AppData\Local\Microsoft\Windows\Temporary Internet Files\Content.Outlook\WVJA9W38\Laikipa landscape photo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8" y="27813083"/>
            <a:ext cx="2367472" cy="133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54805" y="3619358"/>
            <a:ext cx="18892615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Accessing conservation and livelihood objectives through multi-stakeholder processes for multi-functional landscapes requires harmonization and scaling up of integrated landscape initiatives to address the multiple challenges across divergent interests.</a:t>
            </a:r>
          </a:p>
          <a:p>
            <a:r>
              <a:rPr lang="en-US" sz="3200" dirty="0"/>
              <a:t> </a:t>
            </a:r>
          </a:p>
          <a:p>
            <a:r>
              <a:rPr lang="en-US" sz="3200" dirty="0"/>
              <a:t>To facilitate integration of landscape scale initiatives and planning, a policy dialogue process tool was developed and tested across several landscapes in Eastern Africa.   </a:t>
            </a:r>
          </a:p>
          <a:p>
            <a:r>
              <a:rPr lang="en-US" sz="3200" dirty="0"/>
              <a:t> </a:t>
            </a:r>
          </a:p>
          <a:p>
            <a:r>
              <a:rPr lang="en-US" sz="3200" dirty="0"/>
              <a:t>The tool provides an inclusive framework for policy; linking expectations of communities, productivity and the environment for sustainability in integrated landscape management.</a:t>
            </a:r>
          </a:p>
          <a:p>
            <a:endParaRPr lang="en-US" sz="32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675960" y="8730370"/>
            <a:ext cx="5107786" cy="886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E00E9A"/>
                </a:solidFill>
              </a:rPr>
              <a:t>PROCESS</a:t>
            </a:r>
            <a:endParaRPr lang="en-US" sz="5000" b="1" dirty="0">
              <a:solidFill>
                <a:srgbClr val="E00E9A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2634687" y="8759406"/>
            <a:ext cx="70588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 smtClean="0">
                <a:solidFill>
                  <a:srgbClr val="E00E9A"/>
                </a:solidFill>
              </a:rPr>
              <a:t>CROSS CUTTING ASPECTS</a:t>
            </a:r>
            <a:endParaRPr lang="en-US" sz="5000" b="1" dirty="0">
              <a:solidFill>
                <a:srgbClr val="E00E9A"/>
              </a:solidFill>
            </a:endParaRPr>
          </a:p>
        </p:txBody>
      </p:sp>
      <p:sp>
        <p:nvSpPr>
          <p:cNvPr id="114" name="Rounded Rectangle 113"/>
          <p:cNvSpPr/>
          <p:nvPr/>
        </p:nvSpPr>
        <p:spPr>
          <a:xfrm>
            <a:off x="11167971" y="10289944"/>
            <a:ext cx="3988754" cy="4365425"/>
          </a:xfrm>
          <a:prstGeom prst="roundRect">
            <a:avLst/>
          </a:prstGeom>
          <a:noFill/>
          <a:ln w="101600">
            <a:solidFill>
              <a:srgbClr val="E00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US" sz="3600" b="1" dirty="0" smtClean="0">
                <a:solidFill>
                  <a:srgbClr val="000000"/>
                </a:solidFill>
              </a:rPr>
              <a:t>ILM ISSUES</a:t>
            </a:r>
          </a:p>
          <a:p>
            <a:pPr marL="342900" lvl="0" indent="-342900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</a:rPr>
              <a:t>Landscape </a:t>
            </a:r>
            <a:r>
              <a:rPr lang="en-US" sz="2200" dirty="0">
                <a:solidFill>
                  <a:srgbClr val="000000"/>
                </a:solidFill>
              </a:rPr>
              <a:t>fragmentation</a:t>
            </a:r>
          </a:p>
          <a:p>
            <a:pPr marL="342900" lvl="0" indent="-342900"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Deforestation</a:t>
            </a:r>
          </a:p>
          <a:p>
            <a:pPr marL="342900" lvl="0" indent="-342900"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Water</a:t>
            </a:r>
          </a:p>
          <a:p>
            <a:pPr marL="342900" lvl="0" indent="-342900"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Poverty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Human-wildlife conflicts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16034097" y="10289944"/>
            <a:ext cx="4913312" cy="4365425"/>
          </a:xfrm>
          <a:prstGeom prst="roundRect">
            <a:avLst/>
          </a:prstGeom>
          <a:noFill/>
          <a:ln w="101600">
            <a:solidFill>
              <a:srgbClr val="B3C82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US" sz="3600" b="1" dirty="0" smtClean="0">
                <a:solidFill>
                  <a:srgbClr val="000000"/>
                </a:solidFill>
              </a:rPr>
              <a:t>ILM CHALLENGES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Inadequate implementation of policies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Fragmented and conflicting policies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Lack of community awareness on policies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National and country duplicated roles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119" name="Rounded Rectangle 118"/>
          <p:cNvSpPr/>
          <p:nvPr/>
        </p:nvSpPr>
        <p:spPr>
          <a:xfrm>
            <a:off x="12702934" y="15288155"/>
            <a:ext cx="6965565" cy="3296463"/>
          </a:xfrm>
          <a:prstGeom prst="roundRect">
            <a:avLst/>
          </a:prstGeom>
          <a:noFill/>
          <a:ln w="1016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en-US" sz="3600" b="1" dirty="0" smtClean="0">
                <a:solidFill>
                  <a:schemeClr val="tx1"/>
                </a:solidFill>
              </a:rPr>
              <a:t>ILM INNOVATIONS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Multi-stakeholder approach to ILM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Participatory policy formulation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Local level policies to address ILM issues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Capacity development for better awareness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Funds to implement ILM activities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2626811" y="19965844"/>
            <a:ext cx="70588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srgbClr val="FFFFFF"/>
                </a:solidFill>
              </a:rPr>
              <a:t>RECOMMENDATIONS</a:t>
            </a:r>
            <a:endParaRPr lang="en-US" sz="5000" b="1" dirty="0">
              <a:solidFill>
                <a:srgbClr val="FFFFFF"/>
              </a:solidFill>
            </a:endParaRPr>
          </a:p>
        </p:txBody>
      </p:sp>
      <p:cxnSp>
        <p:nvCxnSpPr>
          <p:cNvPr id="122" name="Straight Connector 121"/>
          <p:cNvCxnSpPr/>
          <p:nvPr/>
        </p:nvCxnSpPr>
        <p:spPr>
          <a:xfrm>
            <a:off x="-778" y="27791136"/>
            <a:ext cx="2138916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-778" y="29138340"/>
            <a:ext cx="21420612" cy="120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29499" y="28781023"/>
            <a:ext cx="752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Laikipia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366694" y="28785278"/>
            <a:ext cx="4571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</a:rPr>
              <a:t>Lari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122870" y="28779534"/>
            <a:ext cx="894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</a:rPr>
              <a:t>Bungoma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165052" y="28785278"/>
            <a:ext cx="610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</a:rPr>
              <a:t>Embu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8197763" y="28785278"/>
            <a:ext cx="8658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Naivasha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0941530" y="28785278"/>
            <a:ext cx="1029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East </a:t>
            </a:r>
            <a:r>
              <a:rPr lang="en-US" sz="1400" b="1" dirty="0" err="1" smtClean="0">
                <a:solidFill>
                  <a:schemeClr val="bg1"/>
                </a:solidFill>
              </a:rPr>
              <a:t>Shewa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3015066" y="28779534"/>
            <a:ext cx="1106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West </a:t>
            </a:r>
            <a:r>
              <a:rPr lang="en-US" sz="1400" b="1" dirty="0" err="1" smtClean="0">
                <a:solidFill>
                  <a:schemeClr val="bg1"/>
                </a:solidFill>
              </a:rPr>
              <a:t>Shewa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5036934" y="28785278"/>
            <a:ext cx="1217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West </a:t>
            </a:r>
            <a:r>
              <a:rPr lang="en-US" sz="1400" b="1" dirty="0" err="1" smtClean="0">
                <a:solidFill>
                  <a:schemeClr val="bg1"/>
                </a:solidFill>
              </a:rPr>
              <a:t>Wellega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6794639" y="28785278"/>
            <a:ext cx="838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</a:rPr>
              <a:t>Gishwati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9334675" y="28785278"/>
            <a:ext cx="871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chemeClr val="bg1"/>
                </a:solidFill>
              </a:rPr>
              <a:t>Bugesera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295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270</Words>
  <Application>Microsoft Macintosh PowerPoint</Application>
  <PresentationFormat>Custom</PresentationFormat>
  <Paragraphs>60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Policy Dialogue Processes for Integrated Landscape Management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</dc:title>
  <dc:creator>ICRAF COMMUNICATIONS</dc:creator>
  <cp:lastModifiedBy>Clinton Muller</cp:lastModifiedBy>
  <cp:revision>31</cp:revision>
  <dcterms:created xsi:type="dcterms:W3CDTF">2013-10-28T07:49:39Z</dcterms:created>
  <dcterms:modified xsi:type="dcterms:W3CDTF">2015-06-26T10:24:42Z</dcterms:modified>
</cp:coreProperties>
</file>